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0" r:id="rId5"/>
    <p:sldId id="259" r:id="rId6"/>
    <p:sldId id="276" r:id="rId7"/>
    <p:sldId id="277" r:id="rId8"/>
    <p:sldId id="271" r:id="rId9"/>
    <p:sldId id="272" r:id="rId10"/>
    <p:sldId id="261" r:id="rId11"/>
    <p:sldId id="262" r:id="rId12"/>
    <p:sldId id="263" r:id="rId13"/>
    <p:sldId id="270" r:id="rId14"/>
    <p:sldId id="264" r:id="rId15"/>
    <p:sldId id="267" r:id="rId16"/>
    <p:sldId id="268" r:id="rId17"/>
    <p:sldId id="269" r:id="rId18"/>
    <p:sldId id="265" r:id="rId19"/>
    <p:sldId id="266" r:id="rId20"/>
    <p:sldId id="274" r:id="rId21"/>
    <p:sldId id="275" r:id="rId22"/>
    <p:sldId id="27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47"/>
    <p:restoredTop sz="95921"/>
  </p:normalViewPr>
  <p:slideViewPr>
    <p:cSldViewPr snapToGrid="0">
      <p:cViewPr varScale="1">
        <p:scale>
          <a:sx n="93" d="100"/>
          <a:sy n="93" d="100"/>
        </p:scale>
        <p:origin x="216" y="6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JPG>
</file>

<file path=ppt/media/image12.png>
</file>

<file path=ppt/media/image2.jpeg>
</file>

<file path=ppt/media/image3.pn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94772-B6CE-31F9-CCC7-21D8190813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1C7791-FFD1-644D-BFC0-0EC6383A52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CDE92E-1A1B-ED94-4315-F7188F1C57BC}"/>
              </a:ext>
            </a:extLst>
          </p:cNvPr>
          <p:cNvSpPr>
            <a:spLocks noGrp="1"/>
          </p:cNvSpPr>
          <p:nvPr>
            <p:ph type="dt" sz="half" idx="10"/>
          </p:nvPr>
        </p:nvSpPr>
        <p:spPr/>
        <p:txBody>
          <a:bodyPr/>
          <a:lstStyle/>
          <a:p>
            <a:fld id="{5851C6BB-42B5-B149-8287-AE73E919FAE5}" type="datetimeFigureOut">
              <a:rPr lang="en-US" smtClean="0"/>
              <a:t>2/20/23</a:t>
            </a:fld>
            <a:endParaRPr lang="en-US"/>
          </a:p>
        </p:txBody>
      </p:sp>
      <p:sp>
        <p:nvSpPr>
          <p:cNvPr id="5" name="Footer Placeholder 4">
            <a:extLst>
              <a:ext uri="{FF2B5EF4-FFF2-40B4-BE49-F238E27FC236}">
                <a16:creationId xmlns:a16="http://schemas.microsoft.com/office/drawing/2014/main" id="{A8B5065F-AAB9-61F7-338E-8820555603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D8C292-0598-F19B-25C5-B5AD3C02BA3F}"/>
              </a:ext>
            </a:extLst>
          </p:cNvPr>
          <p:cNvSpPr>
            <a:spLocks noGrp="1"/>
          </p:cNvSpPr>
          <p:nvPr>
            <p:ph type="sldNum" sz="quarter" idx="12"/>
          </p:nvPr>
        </p:nvSpPr>
        <p:spPr/>
        <p:txBody>
          <a:bodyPr/>
          <a:lstStyle/>
          <a:p>
            <a:fld id="{91301BBA-3250-6248-B592-CF0E0334E593}" type="slidenum">
              <a:rPr lang="en-US" smtClean="0"/>
              <a:t>‹#›</a:t>
            </a:fld>
            <a:endParaRPr lang="en-US"/>
          </a:p>
        </p:txBody>
      </p:sp>
    </p:spTree>
    <p:extLst>
      <p:ext uri="{BB962C8B-B14F-4D97-AF65-F5344CB8AC3E}">
        <p14:creationId xmlns:p14="http://schemas.microsoft.com/office/powerpoint/2010/main" val="41068800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FB8F3-47AA-8603-345F-B169917C134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87E7F2B-021B-DED7-9A96-071C65D7EF6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589865-5D1D-285C-7D82-5ACBAAA10F03}"/>
              </a:ext>
            </a:extLst>
          </p:cNvPr>
          <p:cNvSpPr>
            <a:spLocks noGrp="1"/>
          </p:cNvSpPr>
          <p:nvPr>
            <p:ph type="dt" sz="half" idx="10"/>
          </p:nvPr>
        </p:nvSpPr>
        <p:spPr/>
        <p:txBody>
          <a:bodyPr/>
          <a:lstStyle/>
          <a:p>
            <a:fld id="{5851C6BB-42B5-B149-8287-AE73E919FAE5}" type="datetimeFigureOut">
              <a:rPr lang="en-US" smtClean="0"/>
              <a:t>2/20/23</a:t>
            </a:fld>
            <a:endParaRPr lang="en-US"/>
          </a:p>
        </p:txBody>
      </p:sp>
      <p:sp>
        <p:nvSpPr>
          <p:cNvPr id="5" name="Footer Placeholder 4">
            <a:extLst>
              <a:ext uri="{FF2B5EF4-FFF2-40B4-BE49-F238E27FC236}">
                <a16:creationId xmlns:a16="http://schemas.microsoft.com/office/drawing/2014/main" id="{182724E9-69EA-1C16-947C-AF51DED1EF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423535-C740-A72C-709B-AF12E4033850}"/>
              </a:ext>
            </a:extLst>
          </p:cNvPr>
          <p:cNvSpPr>
            <a:spLocks noGrp="1"/>
          </p:cNvSpPr>
          <p:nvPr>
            <p:ph type="sldNum" sz="quarter" idx="12"/>
          </p:nvPr>
        </p:nvSpPr>
        <p:spPr/>
        <p:txBody>
          <a:bodyPr/>
          <a:lstStyle/>
          <a:p>
            <a:fld id="{91301BBA-3250-6248-B592-CF0E0334E593}" type="slidenum">
              <a:rPr lang="en-US" smtClean="0"/>
              <a:t>‹#›</a:t>
            </a:fld>
            <a:endParaRPr lang="en-US"/>
          </a:p>
        </p:txBody>
      </p:sp>
    </p:spTree>
    <p:extLst>
      <p:ext uri="{BB962C8B-B14F-4D97-AF65-F5344CB8AC3E}">
        <p14:creationId xmlns:p14="http://schemas.microsoft.com/office/powerpoint/2010/main" val="23074595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24EA07-A701-CE51-1A8C-40F09605DA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6961BDF-2727-DD85-6E12-A03B9C9DA7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F2CD0E-7DE4-FB1E-ED1B-13C813936487}"/>
              </a:ext>
            </a:extLst>
          </p:cNvPr>
          <p:cNvSpPr>
            <a:spLocks noGrp="1"/>
          </p:cNvSpPr>
          <p:nvPr>
            <p:ph type="dt" sz="half" idx="10"/>
          </p:nvPr>
        </p:nvSpPr>
        <p:spPr/>
        <p:txBody>
          <a:bodyPr/>
          <a:lstStyle/>
          <a:p>
            <a:fld id="{5851C6BB-42B5-B149-8287-AE73E919FAE5}" type="datetimeFigureOut">
              <a:rPr lang="en-US" smtClean="0"/>
              <a:t>2/20/23</a:t>
            </a:fld>
            <a:endParaRPr lang="en-US"/>
          </a:p>
        </p:txBody>
      </p:sp>
      <p:sp>
        <p:nvSpPr>
          <p:cNvPr id="5" name="Footer Placeholder 4">
            <a:extLst>
              <a:ext uri="{FF2B5EF4-FFF2-40B4-BE49-F238E27FC236}">
                <a16:creationId xmlns:a16="http://schemas.microsoft.com/office/drawing/2014/main" id="{D2EFC154-1D92-7830-E5F6-DFEF0ECE5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378847-793A-1282-BB5E-F8730D236AB6}"/>
              </a:ext>
            </a:extLst>
          </p:cNvPr>
          <p:cNvSpPr>
            <a:spLocks noGrp="1"/>
          </p:cNvSpPr>
          <p:nvPr>
            <p:ph type="sldNum" sz="quarter" idx="12"/>
          </p:nvPr>
        </p:nvSpPr>
        <p:spPr/>
        <p:txBody>
          <a:bodyPr/>
          <a:lstStyle/>
          <a:p>
            <a:fld id="{91301BBA-3250-6248-B592-CF0E0334E593}" type="slidenum">
              <a:rPr lang="en-US" smtClean="0"/>
              <a:t>‹#›</a:t>
            </a:fld>
            <a:endParaRPr lang="en-US"/>
          </a:p>
        </p:txBody>
      </p:sp>
    </p:spTree>
    <p:extLst>
      <p:ext uri="{BB962C8B-B14F-4D97-AF65-F5344CB8AC3E}">
        <p14:creationId xmlns:p14="http://schemas.microsoft.com/office/powerpoint/2010/main" val="1465366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05E16-FE8C-3301-15E6-788E1202B2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A94568-FABF-716E-5091-92A44D1C576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E5FDC4-1FA5-0426-6884-D3E4F0EFDB51}"/>
              </a:ext>
            </a:extLst>
          </p:cNvPr>
          <p:cNvSpPr>
            <a:spLocks noGrp="1"/>
          </p:cNvSpPr>
          <p:nvPr>
            <p:ph type="dt" sz="half" idx="10"/>
          </p:nvPr>
        </p:nvSpPr>
        <p:spPr/>
        <p:txBody>
          <a:bodyPr/>
          <a:lstStyle/>
          <a:p>
            <a:fld id="{5851C6BB-42B5-B149-8287-AE73E919FAE5}" type="datetimeFigureOut">
              <a:rPr lang="en-US" smtClean="0"/>
              <a:t>2/20/23</a:t>
            </a:fld>
            <a:endParaRPr lang="en-US"/>
          </a:p>
        </p:txBody>
      </p:sp>
      <p:sp>
        <p:nvSpPr>
          <p:cNvPr id="5" name="Footer Placeholder 4">
            <a:extLst>
              <a:ext uri="{FF2B5EF4-FFF2-40B4-BE49-F238E27FC236}">
                <a16:creationId xmlns:a16="http://schemas.microsoft.com/office/drawing/2014/main" id="{9D41A611-9EE9-88D6-BCA9-796C36F7F3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4E1347-7A21-EBE6-BC25-6727854532C7}"/>
              </a:ext>
            </a:extLst>
          </p:cNvPr>
          <p:cNvSpPr>
            <a:spLocks noGrp="1"/>
          </p:cNvSpPr>
          <p:nvPr>
            <p:ph type="sldNum" sz="quarter" idx="12"/>
          </p:nvPr>
        </p:nvSpPr>
        <p:spPr/>
        <p:txBody>
          <a:bodyPr/>
          <a:lstStyle/>
          <a:p>
            <a:fld id="{91301BBA-3250-6248-B592-CF0E0334E593}" type="slidenum">
              <a:rPr lang="en-US" smtClean="0"/>
              <a:t>‹#›</a:t>
            </a:fld>
            <a:endParaRPr lang="en-US"/>
          </a:p>
        </p:txBody>
      </p:sp>
    </p:spTree>
    <p:extLst>
      <p:ext uri="{BB962C8B-B14F-4D97-AF65-F5344CB8AC3E}">
        <p14:creationId xmlns:p14="http://schemas.microsoft.com/office/powerpoint/2010/main" val="37594849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EF28C-C139-7E15-A6D8-EE3774A3DFF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DD67142-24D1-F4E6-E2CE-02C0FA9AE0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46F16E5-7604-818C-70DC-F320C078F260}"/>
              </a:ext>
            </a:extLst>
          </p:cNvPr>
          <p:cNvSpPr>
            <a:spLocks noGrp="1"/>
          </p:cNvSpPr>
          <p:nvPr>
            <p:ph type="dt" sz="half" idx="10"/>
          </p:nvPr>
        </p:nvSpPr>
        <p:spPr/>
        <p:txBody>
          <a:bodyPr/>
          <a:lstStyle/>
          <a:p>
            <a:fld id="{5851C6BB-42B5-B149-8287-AE73E919FAE5}" type="datetimeFigureOut">
              <a:rPr lang="en-US" smtClean="0"/>
              <a:t>2/20/23</a:t>
            </a:fld>
            <a:endParaRPr lang="en-US"/>
          </a:p>
        </p:txBody>
      </p:sp>
      <p:sp>
        <p:nvSpPr>
          <p:cNvPr id="5" name="Footer Placeholder 4">
            <a:extLst>
              <a:ext uri="{FF2B5EF4-FFF2-40B4-BE49-F238E27FC236}">
                <a16:creationId xmlns:a16="http://schemas.microsoft.com/office/drawing/2014/main" id="{5B24FFA9-3C58-F284-1066-8F942F8807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82F3AA-992C-445F-318F-1C5E98264E0F}"/>
              </a:ext>
            </a:extLst>
          </p:cNvPr>
          <p:cNvSpPr>
            <a:spLocks noGrp="1"/>
          </p:cNvSpPr>
          <p:nvPr>
            <p:ph type="sldNum" sz="quarter" idx="12"/>
          </p:nvPr>
        </p:nvSpPr>
        <p:spPr/>
        <p:txBody>
          <a:bodyPr/>
          <a:lstStyle/>
          <a:p>
            <a:fld id="{91301BBA-3250-6248-B592-CF0E0334E593}" type="slidenum">
              <a:rPr lang="en-US" smtClean="0"/>
              <a:t>‹#›</a:t>
            </a:fld>
            <a:endParaRPr lang="en-US"/>
          </a:p>
        </p:txBody>
      </p:sp>
    </p:spTree>
    <p:extLst>
      <p:ext uri="{BB962C8B-B14F-4D97-AF65-F5344CB8AC3E}">
        <p14:creationId xmlns:p14="http://schemas.microsoft.com/office/powerpoint/2010/main" val="36167354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B6EF2-A9BC-D8FF-66E6-8998876346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9E06C0-372F-D0A1-8ECD-8C94F35B8A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E6E5071-3400-0815-8C14-28F97CEB3A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AC7CF1-9467-A425-686C-A3EC8D905B38}"/>
              </a:ext>
            </a:extLst>
          </p:cNvPr>
          <p:cNvSpPr>
            <a:spLocks noGrp="1"/>
          </p:cNvSpPr>
          <p:nvPr>
            <p:ph type="dt" sz="half" idx="10"/>
          </p:nvPr>
        </p:nvSpPr>
        <p:spPr/>
        <p:txBody>
          <a:bodyPr/>
          <a:lstStyle/>
          <a:p>
            <a:fld id="{5851C6BB-42B5-B149-8287-AE73E919FAE5}" type="datetimeFigureOut">
              <a:rPr lang="en-US" smtClean="0"/>
              <a:t>2/20/23</a:t>
            </a:fld>
            <a:endParaRPr lang="en-US"/>
          </a:p>
        </p:txBody>
      </p:sp>
      <p:sp>
        <p:nvSpPr>
          <p:cNvPr id="6" name="Footer Placeholder 5">
            <a:extLst>
              <a:ext uri="{FF2B5EF4-FFF2-40B4-BE49-F238E27FC236}">
                <a16:creationId xmlns:a16="http://schemas.microsoft.com/office/drawing/2014/main" id="{04F0BC60-382E-633C-9D9D-5452B9EDCC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56A126-0C93-C6C9-9A10-F6566C3D872D}"/>
              </a:ext>
            </a:extLst>
          </p:cNvPr>
          <p:cNvSpPr>
            <a:spLocks noGrp="1"/>
          </p:cNvSpPr>
          <p:nvPr>
            <p:ph type="sldNum" sz="quarter" idx="12"/>
          </p:nvPr>
        </p:nvSpPr>
        <p:spPr/>
        <p:txBody>
          <a:bodyPr/>
          <a:lstStyle/>
          <a:p>
            <a:fld id="{91301BBA-3250-6248-B592-CF0E0334E593}" type="slidenum">
              <a:rPr lang="en-US" smtClean="0"/>
              <a:t>‹#›</a:t>
            </a:fld>
            <a:endParaRPr lang="en-US"/>
          </a:p>
        </p:txBody>
      </p:sp>
    </p:spTree>
    <p:extLst>
      <p:ext uri="{BB962C8B-B14F-4D97-AF65-F5344CB8AC3E}">
        <p14:creationId xmlns:p14="http://schemas.microsoft.com/office/powerpoint/2010/main" val="1348733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6ACA-E2D4-7288-0129-1F5A236F75B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83B45AB-F457-953D-CDEB-BE4E31548F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083A0C-DF60-F85C-1C86-7577F5C82A8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A2CD62C-9825-558F-E859-3322A5D362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D95233-1CD5-0B8E-4E80-9CD2323E2D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43D679-6391-99CF-2719-95B6C58DC365}"/>
              </a:ext>
            </a:extLst>
          </p:cNvPr>
          <p:cNvSpPr>
            <a:spLocks noGrp="1"/>
          </p:cNvSpPr>
          <p:nvPr>
            <p:ph type="dt" sz="half" idx="10"/>
          </p:nvPr>
        </p:nvSpPr>
        <p:spPr/>
        <p:txBody>
          <a:bodyPr/>
          <a:lstStyle/>
          <a:p>
            <a:fld id="{5851C6BB-42B5-B149-8287-AE73E919FAE5}" type="datetimeFigureOut">
              <a:rPr lang="en-US" smtClean="0"/>
              <a:t>2/20/23</a:t>
            </a:fld>
            <a:endParaRPr lang="en-US"/>
          </a:p>
        </p:txBody>
      </p:sp>
      <p:sp>
        <p:nvSpPr>
          <p:cNvPr id="8" name="Footer Placeholder 7">
            <a:extLst>
              <a:ext uri="{FF2B5EF4-FFF2-40B4-BE49-F238E27FC236}">
                <a16:creationId xmlns:a16="http://schemas.microsoft.com/office/drawing/2014/main" id="{81577CBD-31AF-72CD-E327-009993FE59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0C9D20-7E79-7C37-95F7-086077E4CC7F}"/>
              </a:ext>
            </a:extLst>
          </p:cNvPr>
          <p:cNvSpPr>
            <a:spLocks noGrp="1"/>
          </p:cNvSpPr>
          <p:nvPr>
            <p:ph type="sldNum" sz="quarter" idx="12"/>
          </p:nvPr>
        </p:nvSpPr>
        <p:spPr/>
        <p:txBody>
          <a:bodyPr/>
          <a:lstStyle/>
          <a:p>
            <a:fld id="{91301BBA-3250-6248-B592-CF0E0334E593}" type="slidenum">
              <a:rPr lang="en-US" smtClean="0"/>
              <a:t>‹#›</a:t>
            </a:fld>
            <a:endParaRPr lang="en-US"/>
          </a:p>
        </p:txBody>
      </p:sp>
    </p:spTree>
    <p:extLst>
      <p:ext uri="{BB962C8B-B14F-4D97-AF65-F5344CB8AC3E}">
        <p14:creationId xmlns:p14="http://schemas.microsoft.com/office/powerpoint/2010/main" val="1839102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B73A5-3957-F066-D897-04C065D6BC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ED08E24-0FE8-07F1-E329-DA7131B63B4E}"/>
              </a:ext>
            </a:extLst>
          </p:cNvPr>
          <p:cNvSpPr>
            <a:spLocks noGrp="1"/>
          </p:cNvSpPr>
          <p:nvPr>
            <p:ph type="dt" sz="half" idx="10"/>
          </p:nvPr>
        </p:nvSpPr>
        <p:spPr/>
        <p:txBody>
          <a:bodyPr/>
          <a:lstStyle/>
          <a:p>
            <a:fld id="{5851C6BB-42B5-B149-8287-AE73E919FAE5}" type="datetimeFigureOut">
              <a:rPr lang="en-US" smtClean="0"/>
              <a:t>2/20/23</a:t>
            </a:fld>
            <a:endParaRPr lang="en-US"/>
          </a:p>
        </p:txBody>
      </p:sp>
      <p:sp>
        <p:nvSpPr>
          <p:cNvPr id="4" name="Footer Placeholder 3">
            <a:extLst>
              <a:ext uri="{FF2B5EF4-FFF2-40B4-BE49-F238E27FC236}">
                <a16:creationId xmlns:a16="http://schemas.microsoft.com/office/drawing/2014/main" id="{76A73B09-2E10-7CA7-7E09-7FA06094E5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B14B6C-4B93-AF18-ABC0-F4391B8BCC1C}"/>
              </a:ext>
            </a:extLst>
          </p:cNvPr>
          <p:cNvSpPr>
            <a:spLocks noGrp="1"/>
          </p:cNvSpPr>
          <p:nvPr>
            <p:ph type="sldNum" sz="quarter" idx="12"/>
          </p:nvPr>
        </p:nvSpPr>
        <p:spPr/>
        <p:txBody>
          <a:bodyPr/>
          <a:lstStyle/>
          <a:p>
            <a:fld id="{91301BBA-3250-6248-B592-CF0E0334E593}" type="slidenum">
              <a:rPr lang="en-US" smtClean="0"/>
              <a:t>‹#›</a:t>
            </a:fld>
            <a:endParaRPr lang="en-US"/>
          </a:p>
        </p:txBody>
      </p:sp>
    </p:spTree>
    <p:extLst>
      <p:ext uri="{BB962C8B-B14F-4D97-AF65-F5344CB8AC3E}">
        <p14:creationId xmlns:p14="http://schemas.microsoft.com/office/powerpoint/2010/main" val="143164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3F671D-2C0E-7A4D-5A8C-246FAE8A5639}"/>
              </a:ext>
            </a:extLst>
          </p:cNvPr>
          <p:cNvSpPr>
            <a:spLocks noGrp="1"/>
          </p:cNvSpPr>
          <p:nvPr>
            <p:ph type="dt" sz="half" idx="10"/>
          </p:nvPr>
        </p:nvSpPr>
        <p:spPr/>
        <p:txBody>
          <a:bodyPr/>
          <a:lstStyle/>
          <a:p>
            <a:fld id="{5851C6BB-42B5-B149-8287-AE73E919FAE5}" type="datetimeFigureOut">
              <a:rPr lang="en-US" smtClean="0"/>
              <a:t>2/20/23</a:t>
            </a:fld>
            <a:endParaRPr lang="en-US"/>
          </a:p>
        </p:txBody>
      </p:sp>
      <p:sp>
        <p:nvSpPr>
          <p:cNvPr id="3" name="Footer Placeholder 2">
            <a:extLst>
              <a:ext uri="{FF2B5EF4-FFF2-40B4-BE49-F238E27FC236}">
                <a16:creationId xmlns:a16="http://schemas.microsoft.com/office/drawing/2014/main" id="{ED6CC0DC-D9DD-CEBD-A17A-1062AE995F0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F98343-0C9A-4E63-77D0-4B917F0B68E4}"/>
              </a:ext>
            </a:extLst>
          </p:cNvPr>
          <p:cNvSpPr>
            <a:spLocks noGrp="1"/>
          </p:cNvSpPr>
          <p:nvPr>
            <p:ph type="sldNum" sz="quarter" idx="12"/>
          </p:nvPr>
        </p:nvSpPr>
        <p:spPr/>
        <p:txBody>
          <a:bodyPr/>
          <a:lstStyle/>
          <a:p>
            <a:fld id="{91301BBA-3250-6248-B592-CF0E0334E593}" type="slidenum">
              <a:rPr lang="en-US" smtClean="0"/>
              <a:t>‹#›</a:t>
            </a:fld>
            <a:endParaRPr lang="en-US"/>
          </a:p>
        </p:txBody>
      </p:sp>
    </p:spTree>
    <p:extLst>
      <p:ext uri="{BB962C8B-B14F-4D97-AF65-F5344CB8AC3E}">
        <p14:creationId xmlns:p14="http://schemas.microsoft.com/office/powerpoint/2010/main" val="39420067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73E3C-1E89-6522-F765-76DC34D5F0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1665EF2-4EBD-7800-FFBF-5CB1A5D53D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62D2C36-797F-7478-A23F-B3F510D0D6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4D2661-50C0-3AFA-31EA-064A11BE917D}"/>
              </a:ext>
            </a:extLst>
          </p:cNvPr>
          <p:cNvSpPr>
            <a:spLocks noGrp="1"/>
          </p:cNvSpPr>
          <p:nvPr>
            <p:ph type="dt" sz="half" idx="10"/>
          </p:nvPr>
        </p:nvSpPr>
        <p:spPr/>
        <p:txBody>
          <a:bodyPr/>
          <a:lstStyle/>
          <a:p>
            <a:fld id="{5851C6BB-42B5-B149-8287-AE73E919FAE5}" type="datetimeFigureOut">
              <a:rPr lang="en-US" smtClean="0"/>
              <a:t>2/20/23</a:t>
            </a:fld>
            <a:endParaRPr lang="en-US"/>
          </a:p>
        </p:txBody>
      </p:sp>
      <p:sp>
        <p:nvSpPr>
          <p:cNvPr id="6" name="Footer Placeholder 5">
            <a:extLst>
              <a:ext uri="{FF2B5EF4-FFF2-40B4-BE49-F238E27FC236}">
                <a16:creationId xmlns:a16="http://schemas.microsoft.com/office/drawing/2014/main" id="{4D77B15E-C452-7EEE-BD53-7F32A02594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641B44-C7E6-7F06-CCA6-9F04F25E0585}"/>
              </a:ext>
            </a:extLst>
          </p:cNvPr>
          <p:cNvSpPr>
            <a:spLocks noGrp="1"/>
          </p:cNvSpPr>
          <p:nvPr>
            <p:ph type="sldNum" sz="quarter" idx="12"/>
          </p:nvPr>
        </p:nvSpPr>
        <p:spPr/>
        <p:txBody>
          <a:bodyPr/>
          <a:lstStyle/>
          <a:p>
            <a:fld id="{91301BBA-3250-6248-B592-CF0E0334E593}" type="slidenum">
              <a:rPr lang="en-US" smtClean="0"/>
              <a:t>‹#›</a:t>
            </a:fld>
            <a:endParaRPr lang="en-US"/>
          </a:p>
        </p:txBody>
      </p:sp>
    </p:spTree>
    <p:extLst>
      <p:ext uri="{BB962C8B-B14F-4D97-AF65-F5344CB8AC3E}">
        <p14:creationId xmlns:p14="http://schemas.microsoft.com/office/powerpoint/2010/main" val="942556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861A-4C77-156A-8D00-C4CE5E80A5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1428AA-6372-8968-9880-F64CCD29BD2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16D6B80-D153-BD5B-CCDD-F608CBE1D1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0BA795-2DBB-C4B9-E18A-F573302B32B7}"/>
              </a:ext>
            </a:extLst>
          </p:cNvPr>
          <p:cNvSpPr>
            <a:spLocks noGrp="1"/>
          </p:cNvSpPr>
          <p:nvPr>
            <p:ph type="dt" sz="half" idx="10"/>
          </p:nvPr>
        </p:nvSpPr>
        <p:spPr/>
        <p:txBody>
          <a:bodyPr/>
          <a:lstStyle/>
          <a:p>
            <a:fld id="{5851C6BB-42B5-B149-8287-AE73E919FAE5}" type="datetimeFigureOut">
              <a:rPr lang="en-US" smtClean="0"/>
              <a:t>2/20/23</a:t>
            </a:fld>
            <a:endParaRPr lang="en-US"/>
          </a:p>
        </p:txBody>
      </p:sp>
      <p:sp>
        <p:nvSpPr>
          <p:cNvPr id="6" name="Footer Placeholder 5">
            <a:extLst>
              <a:ext uri="{FF2B5EF4-FFF2-40B4-BE49-F238E27FC236}">
                <a16:creationId xmlns:a16="http://schemas.microsoft.com/office/drawing/2014/main" id="{9054F745-4810-2D6F-5482-B4DD534518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EED852-6CAA-0ADD-A3B5-4D03027C4B08}"/>
              </a:ext>
            </a:extLst>
          </p:cNvPr>
          <p:cNvSpPr>
            <a:spLocks noGrp="1"/>
          </p:cNvSpPr>
          <p:nvPr>
            <p:ph type="sldNum" sz="quarter" idx="12"/>
          </p:nvPr>
        </p:nvSpPr>
        <p:spPr/>
        <p:txBody>
          <a:bodyPr/>
          <a:lstStyle/>
          <a:p>
            <a:fld id="{91301BBA-3250-6248-B592-CF0E0334E593}" type="slidenum">
              <a:rPr lang="en-US" smtClean="0"/>
              <a:t>‹#›</a:t>
            </a:fld>
            <a:endParaRPr lang="en-US"/>
          </a:p>
        </p:txBody>
      </p:sp>
    </p:spTree>
    <p:extLst>
      <p:ext uri="{BB962C8B-B14F-4D97-AF65-F5344CB8AC3E}">
        <p14:creationId xmlns:p14="http://schemas.microsoft.com/office/powerpoint/2010/main" val="29098794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2B4BE1-9182-2278-816C-5C7266B64F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EAEDC04-6484-7814-0348-7FB7F29CB4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5B5AF7-192D-049C-32EE-3D28A526F0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51C6BB-42B5-B149-8287-AE73E919FAE5}" type="datetimeFigureOut">
              <a:rPr lang="en-US" smtClean="0"/>
              <a:t>2/20/23</a:t>
            </a:fld>
            <a:endParaRPr lang="en-US"/>
          </a:p>
        </p:txBody>
      </p:sp>
      <p:sp>
        <p:nvSpPr>
          <p:cNvPr id="5" name="Footer Placeholder 4">
            <a:extLst>
              <a:ext uri="{FF2B5EF4-FFF2-40B4-BE49-F238E27FC236}">
                <a16:creationId xmlns:a16="http://schemas.microsoft.com/office/drawing/2014/main" id="{BA9865D2-94AE-03F1-C3AC-C15382F9DB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B56A60-FA07-20CD-254F-EEC0924547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301BBA-3250-6248-B592-CF0E0334E593}" type="slidenum">
              <a:rPr lang="en-US" smtClean="0"/>
              <a:t>‹#›</a:t>
            </a:fld>
            <a:endParaRPr lang="en-US"/>
          </a:p>
        </p:txBody>
      </p:sp>
    </p:spTree>
    <p:extLst>
      <p:ext uri="{BB962C8B-B14F-4D97-AF65-F5344CB8AC3E}">
        <p14:creationId xmlns:p14="http://schemas.microsoft.com/office/powerpoint/2010/main" val="9016240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3-3-3/Spark_Gap_Data_Collection/tree/main/Avalanche_Transistor"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dangerousprototypes.com/blog/2013/07/20/avalanche-pulse-generator-and-some-scope-porn/"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D1D5B-AB1C-87E9-E168-403A56EB1E3F}"/>
              </a:ext>
            </a:extLst>
          </p:cNvPr>
          <p:cNvSpPr>
            <a:spLocks noGrp="1"/>
          </p:cNvSpPr>
          <p:nvPr>
            <p:ph type="ctrTitle"/>
          </p:nvPr>
        </p:nvSpPr>
        <p:spPr/>
        <p:txBody>
          <a:bodyPr/>
          <a:lstStyle/>
          <a:p>
            <a:r>
              <a:rPr lang="en-US" dirty="0"/>
              <a:t>Avalanche Transistor Nanosecond Pulse Generator</a:t>
            </a:r>
          </a:p>
        </p:txBody>
      </p:sp>
      <p:sp>
        <p:nvSpPr>
          <p:cNvPr id="3" name="Subtitle 2">
            <a:extLst>
              <a:ext uri="{FF2B5EF4-FFF2-40B4-BE49-F238E27FC236}">
                <a16:creationId xmlns:a16="http://schemas.microsoft.com/office/drawing/2014/main" id="{8D38480E-9190-94E0-C471-81078901777F}"/>
              </a:ext>
            </a:extLst>
          </p:cNvPr>
          <p:cNvSpPr>
            <a:spLocks noGrp="1"/>
          </p:cNvSpPr>
          <p:nvPr>
            <p:ph type="subTitle" idx="1"/>
          </p:nvPr>
        </p:nvSpPr>
        <p:spPr/>
        <p:txBody>
          <a:bodyPr>
            <a:normAutofit/>
          </a:bodyPr>
          <a:lstStyle/>
          <a:p>
            <a:r>
              <a:rPr lang="en-US" dirty="0"/>
              <a:t>February 21, 2023</a:t>
            </a:r>
          </a:p>
          <a:p>
            <a:r>
              <a:rPr lang="en-US" dirty="0"/>
              <a:t>Liam Keeley</a:t>
            </a:r>
          </a:p>
          <a:p>
            <a:r>
              <a:rPr lang="en-US" dirty="0">
                <a:hlinkClick r:id="rId2"/>
              </a:rPr>
              <a:t>https://github.com/3-3-3</a:t>
            </a:r>
            <a:endParaRPr lang="en-US" dirty="0"/>
          </a:p>
        </p:txBody>
      </p:sp>
    </p:spTree>
    <p:extLst>
      <p:ext uri="{BB962C8B-B14F-4D97-AF65-F5344CB8AC3E}">
        <p14:creationId xmlns:p14="http://schemas.microsoft.com/office/powerpoint/2010/main" val="23965348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6FC25-FFA6-E18B-0BD6-CE9A6DCF2D13}"/>
              </a:ext>
            </a:extLst>
          </p:cNvPr>
          <p:cNvSpPr>
            <a:spLocks noGrp="1"/>
          </p:cNvSpPr>
          <p:nvPr>
            <p:ph type="title"/>
          </p:nvPr>
        </p:nvSpPr>
        <p:spPr>
          <a:xfrm>
            <a:off x="838200" y="2862262"/>
            <a:ext cx="10515600" cy="1133475"/>
          </a:xfrm>
        </p:spPr>
        <p:txBody>
          <a:bodyPr>
            <a:normAutofit/>
          </a:bodyPr>
          <a:lstStyle/>
          <a:p>
            <a:pPr algn="ctr"/>
            <a:r>
              <a:rPr lang="en-US" sz="7200" dirty="0"/>
              <a:t>Circuit Design </a:t>
            </a:r>
          </a:p>
        </p:txBody>
      </p:sp>
    </p:spTree>
    <p:extLst>
      <p:ext uri="{BB962C8B-B14F-4D97-AF65-F5344CB8AC3E}">
        <p14:creationId xmlns:p14="http://schemas.microsoft.com/office/powerpoint/2010/main" val="2427086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12A6E7-53C0-1A40-A7F8-54D32F4C9064}"/>
              </a:ext>
            </a:extLst>
          </p:cNvPr>
          <p:cNvPicPr>
            <a:picLocks noChangeAspect="1"/>
          </p:cNvPicPr>
          <p:nvPr/>
        </p:nvPicPr>
        <p:blipFill>
          <a:blip r:embed="rId2"/>
          <a:stretch>
            <a:fillRect/>
          </a:stretch>
        </p:blipFill>
        <p:spPr>
          <a:xfrm>
            <a:off x="0" y="20782"/>
            <a:ext cx="12106965" cy="6596743"/>
          </a:xfrm>
          <a:prstGeom prst="rect">
            <a:avLst/>
          </a:prstGeom>
        </p:spPr>
      </p:pic>
      <p:sp>
        <p:nvSpPr>
          <p:cNvPr id="6" name="TextBox 5">
            <a:extLst>
              <a:ext uri="{FF2B5EF4-FFF2-40B4-BE49-F238E27FC236}">
                <a16:creationId xmlns:a16="http://schemas.microsoft.com/office/drawing/2014/main" id="{979DA025-A3B2-F5DE-5AD3-066F4ECB494D}"/>
              </a:ext>
            </a:extLst>
          </p:cNvPr>
          <p:cNvSpPr txBox="1"/>
          <p:nvPr/>
        </p:nvSpPr>
        <p:spPr>
          <a:xfrm>
            <a:off x="285008" y="3512128"/>
            <a:ext cx="5106389" cy="1938992"/>
          </a:xfrm>
          <a:prstGeom prst="rect">
            <a:avLst/>
          </a:prstGeom>
          <a:noFill/>
        </p:spPr>
        <p:txBody>
          <a:bodyPr wrap="square" rtlCol="0">
            <a:spAutoFit/>
          </a:bodyPr>
          <a:lstStyle/>
          <a:p>
            <a:r>
              <a:rPr lang="en-US" sz="6000" dirty="0"/>
              <a:t>Initial Circuit Idea</a:t>
            </a:r>
          </a:p>
        </p:txBody>
      </p:sp>
    </p:spTree>
    <p:extLst>
      <p:ext uri="{BB962C8B-B14F-4D97-AF65-F5344CB8AC3E}">
        <p14:creationId xmlns:p14="http://schemas.microsoft.com/office/powerpoint/2010/main" val="25965642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A08213B-B58E-2912-5CD3-B3444AA1C8C0}"/>
              </a:ext>
            </a:extLst>
          </p:cNvPr>
          <p:cNvPicPr>
            <a:picLocks noChangeAspect="1"/>
          </p:cNvPicPr>
          <p:nvPr/>
        </p:nvPicPr>
        <p:blipFill>
          <a:blip r:embed="rId2"/>
          <a:stretch>
            <a:fillRect/>
          </a:stretch>
        </p:blipFill>
        <p:spPr>
          <a:xfrm>
            <a:off x="5694373" y="0"/>
            <a:ext cx="6497627" cy="6858000"/>
          </a:xfrm>
          <a:prstGeom prst="rect">
            <a:avLst/>
          </a:prstGeom>
        </p:spPr>
      </p:pic>
      <p:sp>
        <p:nvSpPr>
          <p:cNvPr id="4" name="TextBox 3">
            <a:extLst>
              <a:ext uri="{FF2B5EF4-FFF2-40B4-BE49-F238E27FC236}">
                <a16:creationId xmlns:a16="http://schemas.microsoft.com/office/drawing/2014/main" id="{BAF43B9E-5D9D-18F3-6990-24A87E38F33C}"/>
              </a:ext>
            </a:extLst>
          </p:cNvPr>
          <p:cNvSpPr txBox="1"/>
          <p:nvPr/>
        </p:nvSpPr>
        <p:spPr>
          <a:xfrm>
            <a:off x="1005380" y="1997839"/>
            <a:ext cx="4170556" cy="2862322"/>
          </a:xfrm>
          <a:prstGeom prst="rect">
            <a:avLst/>
          </a:prstGeom>
          <a:noFill/>
        </p:spPr>
        <p:txBody>
          <a:bodyPr wrap="square" rtlCol="0">
            <a:spAutoFit/>
          </a:bodyPr>
          <a:lstStyle/>
          <a:p>
            <a:r>
              <a:rPr lang="en-US" sz="6000" dirty="0"/>
              <a:t>First Working Circuit</a:t>
            </a:r>
          </a:p>
        </p:txBody>
      </p:sp>
    </p:spTree>
    <p:extLst>
      <p:ext uri="{BB962C8B-B14F-4D97-AF65-F5344CB8AC3E}">
        <p14:creationId xmlns:p14="http://schemas.microsoft.com/office/powerpoint/2010/main" val="31432516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86DF37-3E0A-7997-281F-4E7F9E2240D6}"/>
              </a:ext>
            </a:extLst>
          </p:cNvPr>
          <p:cNvPicPr>
            <a:picLocks noChangeAspect="1"/>
          </p:cNvPicPr>
          <p:nvPr/>
        </p:nvPicPr>
        <p:blipFill>
          <a:blip r:embed="rId2"/>
          <a:stretch>
            <a:fillRect/>
          </a:stretch>
        </p:blipFill>
        <p:spPr>
          <a:xfrm>
            <a:off x="3016891" y="0"/>
            <a:ext cx="9175109" cy="6892916"/>
          </a:xfrm>
          <a:prstGeom prst="rect">
            <a:avLst/>
          </a:prstGeom>
        </p:spPr>
      </p:pic>
      <p:sp>
        <p:nvSpPr>
          <p:cNvPr id="6" name="TextBox 5">
            <a:extLst>
              <a:ext uri="{FF2B5EF4-FFF2-40B4-BE49-F238E27FC236}">
                <a16:creationId xmlns:a16="http://schemas.microsoft.com/office/drawing/2014/main" id="{74C67CD8-D58D-9235-99FB-45C7FACC0E33}"/>
              </a:ext>
            </a:extLst>
          </p:cNvPr>
          <p:cNvSpPr txBox="1"/>
          <p:nvPr/>
        </p:nvSpPr>
        <p:spPr>
          <a:xfrm>
            <a:off x="0" y="2644170"/>
            <a:ext cx="2908403" cy="1569660"/>
          </a:xfrm>
          <a:prstGeom prst="rect">
            <a:avLst/>
          </a:prstGeom>
          <a:noFill/>
        </p:spPr>
        <p:txBody>
          <a:bodyPr wrap="square" rtlCol="0">
            <a:spAutoFit/>
          </a:bodyPr>
          <a:lstStyle/>
          <a:p>
            <a:pPr algn="r"/>
            <a:r>
              <a:rPr lang="en-US" sz="4800" dirty="0"/>
              <a:t>Voltage Multiplier</a:t>
            </a:r>
          </a:p>
        </p:txBody>
      </p:sp>
    </p:spTree>
    <p:extLst>
      <p:ext uri="{BB962C8B-B14F-4D97-AF65-F5344CB8AC3E}">
        <p14:creationId xmlns:p14="http://schemas.microsoft.com/office/powerpoint/2010/main" val="3954080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93916-F1EE-1A30-068C-8EAF83E54D6A}"/>
              </a:ext>
            </a:extLst>
          </p:cNvPr>
          <p:cNvSpPr>
            <a:spLocks noGrp="1"/>
          </p:cNvSpPr>
          <p:nvPr>
            <p:ph type="title"/>
          </p:nvPr>
        </p:nvSpPr>
        <p:spPr>
          <a:xfrm>
            <a:off x="838200" y="2790583"/>
            <a:ext cx="10515600" cy="1276834"/>
          </a:xfrm>
        </p:spPr>
        <p:txBody>
          <a:bodyPr>
            <a:normAutofit/>
          </a:bodyPr>
          <a:lstStyle/>
          <a:p>
            <a:pPr algn="ctr"/>
            <a:r>
              <a:rPr lang="en-US" sz="7200" dirty="0"/>
              <a:t>Results: No Trigger</a:t>
            </a:r>
          </a:p>
        </p:txBody>
      </p:sp>
    </p:spTree>
    <p:extLst>
      <p:ext uri="{BB962C8B-B14F-4D97-AF65-F5344CB8AC3E}">
        <p14:creationId xmlns:p14="http://schemas.microsoft.com/office/powerpoint/2010/main" val="4248581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histogram&#10;&#10;Description automatically generated">
            <a:extLst>
              <a:ext uri="{FF2B5EF4-FFF2-40B4-BE49-F238E27FC236}">
                <a16:creationId xmlns:a16="http://schemas.microsoft.com/office/drawing/2014/main" id="{4F2DB8B5-8B42-2D9F-F500-A80A3C681AFE}"/>
              </a:ext>
            </a:extLst>
          </p:cNvPr>
          <p:cNvPicPr>
            <a:picLocks noChangeAspect="1"/>
          </p:cNvPicPr>
          <p:nvPr/>
        </p:nvPicPr>
        <p:blipFill>
          <a:blip r:embed="rId2"/>
          <a:stretch>
            <a:fillRect/>
          </a:stretch>
        </p:blipFill>
        <p:spPr>
          <a:xfrm>
            <a:off x="1518062" y="0"/>
            <a:ext cx="9155875" cy="6866906"/>
          </a:xfrm>
          <a:prstGeom prst="rect">
            <a:avLst/>
          </a:prstGeom>
        </p:spPr>
      </p:pic>
    </p:spTree>
    <p:extLst>
      <p:ext uri="{BB962C8B-B14F-4D97-AF65-F5344CB8AC3E}">
        <p14:creationId xmlns:p14="http://schemas.microsoft.com/office/powerpoint/2010/main" val="33026728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histogram&#10;&#10;Description automatically generated">
            <a:extLst>
              <a:ext uri="{FF2B5EF4-FFF2-40B4-BE49-F238E27FC236}">
                <a16:creationId xmlns:a16="http://schemas.microsoft.com/office/drawing/2014/main" id="{F3A30E41-E763-3756-278F-C27D35782A09}"/>
              </a:ext>
            </a:extLst>
          </p:cNvPr>
          <p:cNvPicPr>
            <a:picLocks noChangeAspect="1"/>
          </p:cNvPicPr>
          <p:nvPr/>
        </p:nvPicPr>
        <p:blipFill>
          <a:blip r:embed="rId2"/>
          <a:stretch>
            <a:fillRect/>
          </a:stretch>
        </p:blipFill>
        <p:spPr>
          <a:xfrm>
            <a:off x="952499" y="0"/>
            <a:ext cx="10287001" cy="6858000"/>
          </a:xfrm>
          <a:prstGeom prst="rect">
            <a:avLst/>
          </a:prstGeom>
        </p:spPr>
      </p:pic>
    </p:spTree>
    <p:extLst>
      <p:ext uri="{BB962C8B-B14F-4D97-AF65-F5344CB8AC3E}">
        <p14:creationId xmlns:p14="http://schemas.microsoft.com/office/powerpoint/2010/main" val="3211860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12836-AF9E-6D5E-64BA-DC9D817F044D}"/>
              </a:ext>
            </a:extLst>
          </p:cNvPr>
          <p:cNvSpPr>
            <a:spLocks noGrp="1"/>
          </p:cNvSpPr>
          <p:nvPr>
            <p:ph type="title"/>
          </p:nvPr>
        </p:nvSpPr>
        <p:spPr>
          <a:xfrm>
            <a:off x="838200" y="2862262"/>
            <a:ext cx="10515600" cy="1133475"/>
          </a:xfrm>
        </p:spPr>
        <p:txBody>
          <a:bodyPr>
            <a:normAutofit/>
          </a:bodyPr>
          <a:lstStyle/>
          <a:p>
            <a:pPr algn="ctr"/>
            <a:r>
              <a:rPr lang="en-US" sz="7200" dirty="0"/>
              <a:t>Results: Trigger</a:t>
            </a:r>
          </a:p>
        </p:txBody>
      </p:sp>
    </p:spTree>
    <p:extLst>
      <p:ext uri="{BB962C8B-B14F-4D97-AF65-F5344CB8AC3E}">
        <p14:creationId xmlns:p14="http://schemas.microsoft.com/office/powerpoint/2010/main" val="9613243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histogram&#10;&#10;Description automatically generated">
            <a:extLst>
              <a:ext uri="{FF2B5EF4-FFF2-40B4-BE49-F238E27FC236}">
                <a16:creationId xmlns:a16="http://schemas.microsoft.com/office/drawing/2014/main" id="{EF3C6BD8-96E0-2035-43F0-152227D29F1D}"/>
              </a:ext>
            </a:extLst>
          </p:cNvPr>
          <p:cNvPicPr>
            <a:picLocks noChangeAspect="1"/>
          </p:cNvPicPr>
          <p:nvPr/>
        </p:nvPicPr>
        <p:blipFill>
          <a:blip r:embed="rId2"/>
          <a:stretch>
            <a:fillRect/>
          </a:stretch>
        </p:blipFill>
        <p:spPr>
          <a:xfrm>
            <a:off x="1574800" y="38100"/>
            <a:ext cx="9042400" cy="6781800"/>
          </a:xfrm>
          <a:prstGeom prst="rect">
            <a:avLst/>
          </a:prstGeom>
        </p:spPr>
      </p:pic>
    </p:spTree>
    <p:extLst>
      <p:ext uri="{BB962C8B-B14F-4D97-AF65-F5344CB8AC3E}">
        <p14:creationId xmlns:p14="http://schemas.microsoft.com/office/powerpoint/2010/main" val="182541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with medium confidence">
            <a:extLst>
              <a:ext uri="{FF2B5EF4-FFF2-40B4-BE49-F238E27FC236}">
                <a16:creationId xmlns:a16="http://schemas.microsoft.com/office/drawing/2014/main" id="{3E6EF72C-44E9-070C-2A15-C995F69ABF06}"/>
              </a:ext>
            </a:extLst>
          </p:cNvPr>
          <p:cNvPicPr>
            <a:picLocks noChangeAspect="1"/>
          </p:cNvPicPr>
          <p:nvPr/>
        </p:nvPicPr>
        <p:blipFill>
          <a:blip r:embed="rId2"/>
          <a:stretch>
            <a:fillRect/>
          </a:stretch>
        </p:blipFill>
        <p:spPr>
          <a:xfrm>
            <a:off x="0" y="-8906"/>
            <a:ext cx="9239003" cy="6929252"/>
          </a:xfrm>
          <a:prstGeom prst="rect">
            <a:avLst/>
          </a:prstGeom>
        </p:spPr>
      </p:pic>
      <p:pic>
        <p:nvPicPr>
          <p:cNvPr id="9" name="Picture 8" descr="Text, letter&#10;&#10;Description automatically generated">
            <a:extLst>
              <a:ext uri="{FF2B5EF4-FFF2-40B4-BE49-F238E27FC236}">
                <a16:creationId xmlns:a16="http://schemas.microsoft.com/office/drawing/2014/main" id="{D27A6A4B-1EFF-4490-47B7-08764C830D7A}"/>
              </a:ext>
            </a:extLst>
          </p:cNvPr>
          <p:cNvPicPr>
            <a:picLocks noChangeAspect="1"/>
          </p:cNvPicPr>
          <p:nvPr/>
        </p:nvPicPr>
        <p:blipFill>
          <a:blip r:embed="rId3"/>
          <a:stretch>
            <a:fillRect/>
          </a:stretch>
        </p:blipFill>
        <p:spPr>
          <a:xfrm>
            <a:off x="9284162" y="2900616"/>
            <a:ext cx="2711704" cy="1056767"/>
          </a:xfrm>
          <a:prstGeom prst="rect">
            <a:avLst/>
          </a:prstGeom>
        </p:spPr>
      </p:pic>
      <p:sp>
        <p:nvSpPr>
          <p:cNvPr id="10" name="TextBox 9">
            <a:extLst>
              <a:ext uri="{FF2B5EF4-FFF2-40B4-BE49-F238E27FC236}">
                <a16:creationId xmlns:a16="http://schemas.microsoft.com/office/drawing/2014/main" id="{C9E6B5B6-FC18-291E-6025-1A5C8554DA1E}"/>
              </a:ext>
            </a:extLst>
          </p:cNvPr>
          <p:cNvSpPr txBox="1"/>
          <p:nvPr/>
        </p:nvSpPr>
        <p:spPr>
          <a:xfrm>
            <a:off x="9284162" y="5869837"/>
            <a:ext cx="2862678" cy="923330"/>
          </a:xfrm>
          <a:prstGeom prst="rect">
            <a:avLst/>
          </a:prstGeom>
          <a:noFill/>
        </p:spPr>
        <p:txBody>
          <a:bodyPr wrap="square" rtlCol="0">
            <a:spAutoFit/>
          </a:bodyPr>
          <a:lstStyle/>
          <a:p>
            <a:r>
              <a:rPr lang="en-US" dirty="0"/>
              <a:t>*Oscilloscope trace of pulses driven at 40 kHz with 1s persistence. </a:t>
            </a:r>
          </a:p>
        </p:txBody>
      </p:sp>
    </p:spTree>
    <p:extLst>
      <p:ext uri="{BB962C8B-B14F-4D97-AF65-F5344CB8AC3E}">
        <p14:creationId xmlns:p14="http://schemas.microsoft.com/office/powerpoint/2010/main" val="2823218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70AF7-FEB9-CB1F-D60C-014A352A5508}"/>
              </a:ext>
            </a:extLst>
          </p:cNvPr>
          <p:cNvSpPr>
            <a:spLocks noGrp="1"/>
          </p:cNvSpPr>
          <p:nvPr>
            <p:ph type="title"/>
          </p:nvPr>
        </p:nvSpPr>
        <p:spPr/>
        <p:txBody>
          <a:bodyPr/>
          <a:lstStyle/>
          <a:p>
            <a:r>
              <a:rPr lang="en-US" dirty="0"/>
              <a:t>Topics</a:t>
            </a:r>
          </a:p>
        </p:txBody>
      </p:sp>
      <p:sp>
        <p:nvSpPr>
          <p:cNvPr id="3" name="Content Placeholder 2">
            <a:extLst>
              <a:ext uri="{FF2B5EF4-FFF2-40B4-BE49-F238E27FC236}">
                <a16:creationId xmlns:a16="http://schemas.microsoft.com/office/drawing/2014/main" id="{B1F941D4-6D6E-6D2B-C361-284BFC5EC24F}"/>
              </a:ext>
            </a:extLst>
          </p:cNvPr>
          <p:cNvSpPr>
            <a:spLocks noGrp="1"/>
          </p:cNvSpPr>
          <p:nvPr>
            <p:ph idx="1"/>
          </p:nvPr>
        </p:nvSpPr>
        <p:spPr/>
        <p:txBody>
          <a:bodyPr/>
          <a:lstStyle/>
          <a:p>
            <a:r>
              <a:rPr lang="en-US" dirty="0"/>
              <a:t>Avalanche transistor theory  </a:t>
            </a:r>
          </a:p>
          <a:p>
            <a:r>
              <a:rPr lang="en-US" dirty="0"/>
              <a:t>Circuit Design</a:t>
            </a:r>
          </a:p>
          <a:p>
            <a:r>
              <a:rPr lang="en-US" dirty="0"/>
              <a:t>Results </a:t>
            </a:r>
          </a:p>
          <a:p>
            <a:r>
              <a:rPr lang="en-US" dirty="0"/>
              <a:t>Next steps </a:t>
            </a:r>
          </a:p>
        </p:txBody>
      </p:sp>
    </p:spTree>
    <p:extLst>
      <p:ext uri="{BB962C8B-B14F-4D97-AF65-F5344CB8AC3E}">
        <p14:creationId xmlns:p14="http://schemas.microsoft.com/office/powerpoint/2010/main" val="17670205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41356-4C7B-DBAC-F405-9A26A36A9CF2}"/>
              </a:ext>
            </a:extLst>
          </p:cNvPr>
          <p:cNvSpPr>
            <a:spLocks noGrp="1"/>
          </p:cNvSpPr>
          <p:nvPr>
            <p:ph type="title"/>
          </p:nvPr>
        </p:nvSpPr>
        <p:spPr>
          <a:xfrm>
            <a:off x="838200" y="2792567"/>
            <a:ext cx="10515600" cy="1272865"/>
          </a:xfrm>
        </p:spPr>
        <p:txBody>
          <a:bodyPr/>
          <a:lstStyle/>
          <a:p>
            <a:pPr algn="ctr"/>
            <a:r>
              <a:rPr lang="en-US" dirty="0"/>
              <a:t>Next Steps</a:t>
            </a:r>
          </a:p>
        </p:txBody>
      </p:sp>
    </p:spTree>
    <p:extLst>
      <p:ext uri="{BB962C8B-B14F-4D97-AF65-F5344CB8AC3E}">
        <p14:creationId xmlns:p14="http://schemas.microsoft.com/office/powerpoint/2010/main" val="27411112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C85637-9837-DFD7-391A-B6DB5141E700}"/>
              </a:ext>
            </a:extLst>
          </p:cNvPr>
          <p:cNvSpPr>
            <a:spLocks noGrp="1"/>
          </p:cNvSpPr>
          <p:nvPr>
            <p:ph idx="1"/>
          </p:nvPr>
        </p:nvSpPr>
        <p:spPr>
          <a:xfrm>
            <a:off x="838200" y="1253331"/>
            <a:ext cx="10515600" cy="4351338"/>
          </a:xfrm>
        </p:spPr>
        <p:txBody>
          <a:bodyPr/>
          <a:lstStyle/>
          <a:p>
            <a:r>
              <a:rPr lang="en-US" dirty="0"/>
              <a:t>Use to pulse UV-LED in spark gap experiment </a:t>
            </a:r>
          </a:p>
          <a:p>
            <a:r>
              <a:rPr lang="en-US" dirty="0"/>
              <a:t>Adjust as need. Likely, we will need more power, as the current pulse is low energy. There are a number of ways to chain transistors together to avalanche all at once and pull more current from the charged capacitor</a:t>
            </a:r>
          </a:p>
          <a:p>
            <a:r>
              <a:rPr lang="en-US" dirty="0"/>
              <a:t>Replace charging function generator with oscillatory circuit</a:t>
            </a:r>
          </a:p>
          <a:p>
            <a:endParaRPr lang="en-US" dirty="0"/>
          </a:p>
        </p:txBody>
      </p:sp>
    </p:spTree>
    <p:extLst>
      <p:ext uri="{BB962C8B-B14F-4D97-AF65-F5344CB8AC3E}">
        <p14:creationId xmlns:p14="http://schemas.microsoft.com/office/powerpoint/2010/main" val="20264126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055B61-0F01-05C3-603E-C465709F10D8}"/>
              </a:ext>
            </a:extLst>
          </p:cNvPr>
          <p:cNvSpPr>
            <a:spLocks noGrp="1"/>
          </p:cNvSpPr>
          <p:nvPr>
            <p:ph idx="1"/>
          </p:nvPr>
        </p:nvSpPr>
        <p:spPr>
          <a:xfrm>
            <a:off x="838200" y="185980"/>
            <a:ext cx="10515600" cy="5990983"/>
          </a:xfrm>
        </p:spPr>
        <p:txBody>
          <a:bodyPr/>
          <a:lstStyle/>
          <a:p>
            <a:pPr marL="0" indent="0" algn="ctr">
              <a:buNone/>
            </a:pPr>
            <a:r>
              <a:rPr lang="en-US" dirty="0"/>
              <a:t>Works Cited</a:t>
            </a:r>
          </a:p>
          <a:p>
            <a:pPr marL="0" indent="0">
              <a:buNone/>
            </a:pPr>
            <a:r>
              <a:rPr lang="en-US" dirty="0"/>
              <a:t>[0] Jeff Steele</a:t>
            </a:r>
          </a:p>
          <a:p>
            <a:pPr marL="0" indent="0">
              <a:buNone/>
            </a:pPr>
            <a:r>
              <a:rPr lang="en-US" dirty="0"/>
              <a:t>[1] John Taylor, Chris </a:t>
            </a:r>
            <a:r>
              <a:rPr lang="en-US" dirty="0" err="1"/>
              <a:t>Zafiratos</a:t>
            </a:r>
            <a:r>
              <a:rPr lang="en-US" dirty="0"/>
              <a:t>, and Michael </a:t>
            </a:r>
            <a:r>
              <a:rPr lang="en-US" dirty="0" err="1"/>
              <a:t>Dubson</a:t>
            </a:r>
            <a:r>
              <a:rPr lang="en-US" dirty="0"/>
              <a:t>. </a:t>
            </a:r>
            <a:r>
              <a:rPr lang="en-US" i="1" dirty="0"/>
              <a:t>Modern Physics For Scientists and Engineers, 2</a:t>
            </a:r>
            <a:r>
              <a:rPr lang="en-US" i="1" baseline="30000" dirty="0"/>
              <a:t>nd</a:t>
            </a:r>
            <a:r>
              <a:rPr lang="en-US" i="1" dirty="0"/>
              <a:t> ed, </a:t>
            </a:r>
            <a:r>
              <a:rPr lang="en-US" dirty="0"/>
              <a:t>University Science Books 2015.</a:t>
            </a:r>
          </a:p>
          <a:p>
            <a:pPr marL="0" indent="0">
              <a:buNone/>
            </a:pPr>
            <a:r>
              <a:rPr lang="en-US" dirty="0"/>
              <a:t>[2] Paul </a:t>
            </a:r>
            <a:r>
              <a:rPr lang="en-US" dirty="0" err="1"/>
              <a:t>Sherz</a:t>
            </a:r>
            <a:r>
              <a:rPr lang="en-US" dirty="0"/>
              <a:t> and Simon Monk. </a:t>
            </a:r>
            <a:r>
              <a:rPr lang="en-US" i="1" dirty="0"/>
              <a:t>Practical Electronics For Inventors</a:t>
            </a:r>
            <a:r>
              <a:rPr lang="en-US" dirty="0"/>
              <a:t>,</a:t>
            </a:r>
            <a:r>
              <a:rPr lang="en-US" i="1" dirty="0"/>
              <a:t> 4</a:t>
            </a:r>
            <a:r>
              <a:rPr lang="en-US" i="1" baseline="30000" dirty="0"/>
              <a:t>th</a:t>
            </a:r>
            <a:r>
              <a:rPr lang="en-US" i="1" dirty="0"/>
              <a:t> ed,</a:t>
            </a:r>
            <a:r>
              <a:rPr lang="en-US" dirty="0"/>
              <a:t> McGraw-Hill 2016.</a:t>
            </a:r>
          </a:p>
          <a:p>
            <a:pPr marL="0" indent="0">
              <a:buNone/>
            </a:pPr>
            <a:r>
              <a:rPr lang="en-US" dirty="0"/>
              <a:t>[3] Franklin, Joel. </a:t>
            </a:r>
            <a:r>
              <a:rPr lang="en-US" i="1" dirty="0"/>
              <a:t>Computational Methods for Physics,</a:t>
            </a:r>
            <a:r>
              <a:rPr lang="en-US" dirty="0"/>
              <a:t> Cambridge University Press 2013. </a:t>
            </a:r>
          </a:p>
          <a:p>
            <a:pPr marL="0" indent="0">
              <a:buNone/>
            </a:pPr>
            <a:r>
              <a:rPr lang="en-US" dirty="0"/>
              <a:t>[4] Williams, Jim. </a:t>
            </a:r>
            <a:r>
              <a:rPr lang="en-US" i="1" dirty="0"/>
              <a:t>Application Note 72, </a:t>
            </a:r>
            <a:r>
              <a:rPr lang="en-US" dirty="0"/>
              <a:t>Linear Technology 1998.</a:t>
            </a:r>
            <a:r>
              <a:rPr lang="en-US" i="1" dirty="0"/>
              <a:t> </a:t>
            </a:r>
            <a:r>
              <a:rPr lang="en-US" dirty="0"/>
              <a:t>pp. 33-34</a:t>
            </a:r>
            <a:r>
              <a:rPr lang="en-US" i="1" dirty="0"/>
              <a:t>.</a:t>
            </a:r>
          </a:p>
          <a:p>
            <a:pPr marL="0" indent="0">
              <a:buNone/>
            </a:pPr>
            <a:r>
              <a:rPr lang="en-US" dirty="0"/>
              <a:t>[5] </a:t>
            </a:r>
            <a:r>
              <a:rPr lang="en-US" dirty="0">
                <a:hlinkClick r:id="rId2"/>
              </a:rPr>
              <a:t>http://dangerousprototypes.com/blog/2013/07/20/avalanche-pulse-generator-and-some-scope-porn/</a:t>
            </a:r>
            <a:endParaRPr lang="en-US" dirty="0"/>
          </a:p>
          <a:p>
            <a:pPr marL="0" indent="0">
              <a:buNone/>
            </a:pPr>
            <a:endParaRPr lang="en-US" dirty="0"/>
          </a:p>
        </p:txBody>
      </p:sp>
    </p:spTree>
    <p:extLst>
      <p:ext uri="{BB962C8B-B14F-4D97-AF65-F5344CB8AC3E}">
        <p14:creationId xmlns:p14="http://schemas.microsoft.com/office/powerpoint/2010/main" val="437780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B6DCE-1E79-F505-1C12-BB0DD575FB1C}"/>
              </a:ext>
            </a:extLst>
          </p:cNvPr>
          <p:cNvSpPr>
            <a:spLocks noGrp="1"/>
          </p:cNvSpPr>
          <p:nvPr>
            <p:ph type="title"/>
          </p:nvPr>
        </p:nvSpPr>
        <p:spPr>
          <a:xfrm>
            <a:off x="838200" y="2775084"/>
            <a:ext cx="10515600" cy="1307831"/>
          </a:xfrm>
        </p:spPr>
        <p:txBody>
          <a:bodyPr>
            <a:normAutofit/>
          </a:bodyPr>
          <a:lstStyle/>
          <a:p>
            <a:r>
              <a:rPr lang="en-US" sz="7200" dirty="0"/>
              <a:t>Avalanche Transistor Theory</a:t>
            </a:r>
          </a:p>
        </p:txBody>
      </p:sp>
    </p:spTree>
    <p:extLst>
      <p:ext uri="{BB962C8B-B14F-4D97-AF65-F5344CB8AC3E}">
        <p14:creationId xmlns:p14="http://schemas.microsoft.com/office/powerpoint/2010/main" val="130561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2E9B47-845F-0431-2191-597C047D1CAD}"/>
              </a:ext>
            </a:extLst>
          </p:cNvPr>
          <p:cNvSpPr>
            <a:spLocks noGrp="1"/>
          </p:cNvSpPr>
          <p:nvPr>
            <p:ph type="title"/>
          </p:nvPr>
        </p:nvSpPr>
        <p:spPr/>
        <p:txBody>
          <a:bodyPr/>
          <a:lstStyle/>
          <a:p>
            <a:r>
              <a:rPr lang="en-US" dirty="0"/>
              <a:t>Bipolar Junction Transistor Review </a:t>
            </a:r>
          </a:p>
        </p:txBody>
      </p:sp>
      <p:sp>
        <p:nvSpPr>
          <p:cNvPr id="5" name="Content Placeholder 4">
            <a:extLst>
              <a:ext uri="{FF2B5EF4-FFF2-40B4-BE49-F238E27FC236}">
                <a16:creationId xmlns:a16="http://schemas.microsoft.com/office/drawing/2014/main" id="{DE837625-5518-8218-A97E-7602ADE7C9AB}"/>
              </a:ext>
            </a:extLst>
          </p:cNvPr>
          <p:cNvSpPr>
            <a:spLocks noGrp="1"/>
          </p:cNvSpPr>
          <p:nvPr>
            <p:ph idx="1"/>
          </p:nvPr>
        </p:nvSpPr>
        <p:spPr>
          <a:xfrm>
            <a:off x="838200" y="1825625"/>
            <a:ext cx="10515600" cy="3676273"/>
          </a:xfrm>
        </p:spPr>
        <p:txBody>
          <a:bodyPr>
            <a:normAutofit fontScale="92500" lnSpcReduction="10000"/>
          </a:bodyPr>
          <a:lstStyle/>
          <a:p>
            <a:r>
              <a:rPr lang="en-US" dirty="0"/>
              <a:t>A semiconductor is a material where the valance band and conduction band are close to each other (&lt; 1 eV), but do not overlap</a:t>
            </a:r>
          </a:p>
          <a:p>
            <a:r>
              <a:rPr lang="en-US" dirty="0"/>
              <a:t>Pentavalent impurities–e.g. phosphorous–introduce some electrons </a:t>
            </a:r>
            <a:r>
              <a:rPr lang="en-US" i="1" dirty="0"/>
              <a:t>just </a:t>
            </a:r>
            <a:r>
              <a:rPr lang="en-US" dirty="0"/>
              <a:t>below the conduction band (n-type doping)</a:t>
            </a:r>
          </a:p>
          <a:p>
            <a:r>
              <a:rPr lang="en-US" dirty="0"/>
              <a:t>Trivalent impurities–e.g. boron–introduce holes which are near the valence band and can trap electrons (p-type doping)</a:t>
            </a:r>
          </a:p>
          <a:p>
            <a:r>
              <a:rPr lang="en-US" dirty="0"/>
              <a:t>An </a:t>
            </a:r>
            <a:r>
              <a:rPr lang="en-US" dirty="0" err="1"/>
              <a:t>npn</a:t>
            </a:r>
            <a:r>
              <a:rPr lang="en-US" dirty="0"/>
              <a:t> Bipolar Junction Transistor consists of a a small slice op p-type silicon–the base–between to slices of n-type silicon (the collector and emitter)</a:t>
            </a:r>
          </a:p>
        </p:txBody>
      </p:sp>
      <p:sp>
        <p:nvSpPr>
          <p:cNvPr id="6" name="TextBox 5">
            <a:extLst>
              <a:ext uri="{FF2B5EF4-FFF2-40B4-BE49-F238E27FC236}">
                <a16:creationId xmlns:a16="http://schemas.microsoft.com/office/drawing/2014/main" id="{59CB7A29-5CED-2969-D5F9-7CEBC2750F93}"/>
              </a:ext>
            </a:extLst>
          </p:cNvPr>
          <p:cNvSpPr txBox="1"/>
          <p:nvPr/>
        </p:nvSpPr>
        <p:spPr>
          <a:xfrm>
            <a:off x="728420" y="5749871"/>
            <a:ext cx="4906471" cy="369332"/>
          </a:xfrm>
          <a:prstGeom prst="rect">
            <a:avLst/>
          </a:prstGeom>
          <a:noFill/>
        </p:spPr>
        <p:txBody>
          <a:bodyPr wrap="none" rtlCol="0">
            <a:spAutoFit/>
          </a:bodyPr>
          <a:lstStyle/>
          <a:p>
            <a:r>
              <a:rPr lang="en-US" dirty="0"/>
              <a:t>*See Chapter 13 and 14 of [1] and Chapter 4 of [2]</a:t>
            </a:r>
          </a:p>
        </p:txBody>
      </p:sp>
    </p:spTree>
    <p:extLst>
      <p:ext uri="{BB962C8B-B14F-4D97-AF65-F5344CB8AC3E}">
        <p14:creationId xmlns:p14="http://schemas.microsoft.com/office/powerpoint/2010/main" val="18460477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3BCFCB-437F-F803-F407-9F7092913FE8}"/>
              </a:ext>
            </a:extLst>
          </p:cNvPr>
          <p:cNvSpPr>
            <a:spLocks noGrp="1"/>
          </p:cNvSpPr>
          <p:nvPr>
            <p:ph type="title"/>
          </p:nvPr>
        </p:nvSpPr>
        <p:spPr/>
        <p:txBody>
          <a:bodyPr/>
          <a:lstStyle/>
          <a:p>
            <a:r>
              <a:rPr lang="en-US" dirty="0"/>
              <a:t>Transistors In Avalanche Breakdown Mode</a:t>
            </a:r>
          </a:p>
        </p:txBody>
      </p:sp>
      <p:sp>
        <p:nvSpPr>
          <p:cNvPr id="5" name="Content Placeholder 4">
            <a:extLst>
              <a:ext uri="{FF2B5EF4-FFF2-40B4-BE49-F238E27FC236}">
                <a16:creationId xmlns:a16="http://schemas.microsoft.com/office/drawing/2014/main" id="{5189A603-DE54-D311-0ED2-CA777FD5C19C}"/>
              </a:ext>
            </a:extLst>
          </p:cNvPr>
          <p:cNvSpPr>
            <a:spLocks noGrp="1"/>
          </p:cNvSpPr>
          <p:nvPr>
            <p:ph idx="1"/>
          </p:nvPr>
        </p:nvSpPr>
        <p:spPr/>
        <p:txBody>
          <a:bodyPr>
            <a:normAutofit/>
          </a:bodyPr>
          <a:lstStyle/>
          <a:p>
            <a:pPr marL="0" indent="0">
              <a:buNone/>
            </a:pPr>
            <a:r>
              <a:rPr lang="en-US" dirty="0"/>
              <a:t>Imagine slowly increasing collector-emitter voltage with the base grounded:</a:t>
            </a:r>
          </a:p>
          <a:p>
            <a:r>
              <a:rPr lang="en-US" dirty="0"/>
              <a:t>At low voltages, conduction electrons have low kinetic energy and eventually fall into holes through collisions with molecules in the base</a:t>
            </a:r>
          </a:p>
          <a:p>
            <a:r>
              <a:rPr lang="en-US" dirty="0"/>
              <a:t>At high voltages, conduction electrons are accelerated to high energies between collisions. If–on the mean free path between collisions–they reach energies higher than the semiconductor band gap, they can excite additional electrons to the conduction band</a:t>
            </a:r>
          </a:p>
          <a:p>
            <a:r>
              <a:rPr lang="en-US" dirty="0"/>
              <a:t>Result: chain reaction in which many charge carriers are generated and a high current pulse is generated</a:t>
            </a:r>
          </a:p>
          <a:p>
            <a:endParaRPr lang="en-US" dirty="0"/>
          </a:p>
        </p:txBody>
      </p:sp>
    </p:spTree>
    <p:extLst>
      <p:ext uri="{BB962C8B-B14F-4D97-AF65-F5344CB8AC3E}">
        <p14:creationId xmlns:p14="http://schemas.microsoft.com/office/powerpoint/2010/main" val="1129965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DD620D-EC9B-7A81-57D1-E90C5064DD82}"/>
              </a:ext>
            </a:extLst>
          </p:cNvPr>
          <p:cNvPicPr>
            <a:picLocks noChangeAspect="1"/>
          </p:cNvPicPr>
          <p:nvPr/>
        </p:nvPicPr>
        <p:blipFill>
          <a:blip r:embed="rId2"/>
          <a:stretch>
            <a:fillRect/>
          </a:stretch>
        </p:blipFill>
        <p:spPr>
          <a:xfrm>
            <a:off x="0" y="0"/>
            <a:ext cx="12192000" cy="6889115"/>
          </a:xfrm>
          <a:prstGeom prst="rect">
            <a:avLst/>
          </a:prstGeom>
        </p:spPr>
      </p:pic>
    </p:spTree>
    <p:extLst>
      <p:ext uri="{BB962C8B-B14F-4D97-AF65-F5344CB8AC3E}">
        <p14:creationId xmlns:p14="http://schemas.microsoft.com/office/powerpoint/2010/main" val="2159235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C53775B-E3E9-8BBF-B338-0A762D1A56D0}"/>
              </a:ext>
            </a:extLst>
          </p:cNvPr>
          <p:cNvPicPr>
            <a:picLocks noChangeAspect="1"/>
          </p:cNvPicPr>
          <p:nvPr/>
        </p:nvPicPr>
        <p:blipFill>
          <a:blip r:embed="rId2"/>
          <a:stretch>
            <a:fillRect/>
          </a:stretch>
        </p:blipFill>
        <p:spPr>
          <a:xfrm>
            <a:off x="0" y="0"/>
            <a:ext cx="12196284" cy="6456218"/>
          </a:xfrm>
          <a:prstGeom prst="rect">
            <a:avLst/>
          </a:prstGeom>
        </p:spPr>
      </p:pic>
    </p:spTree>
    <p:extLst>
      <p:ext uri="{BB962C8B-B14F-4D97-AF65-F5344CB8AC3E}">
        <p14:creationId xmlns:p14="http://schemas.microsoft.com/office/powerpoint/2010/main" val="944661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9CBF999-6D23-FB7F-E03A-48F9C3035645}"/>
              </a:ext>
            </a:extLst>
          </p:cNvPr>
          <p:cNvSpPr>
            <a:spLocks noGrp="1"/>
          </p:cNvSpPr>
          <p:nvPr>
            <p:ph type="title"/>
          </p:nvPr>
        </p:nvSpPr>
        <p:spPr/>
        <p:txBody>
          <a:bodyPr/>
          <a:lstStyle/>
          <a:p>
            <a:r>
              <a:rPr lang="en-US" dirty="0"/>
              <a:t>Trigger</a:t>
            </a:r>
          </a:p>
        </p:txBody>
      </p:sp>
      <p:sp>
        <p:nvSpPr>
          <p:cNvPr id="11" name="Content Placeholder 10">
            <a:extLst>
              <a:ext uri="{FF2B5EF4-FFF2-40B4-BE49-F238E27FC236}">
                <a16:creationId xmlns:a16="http://schemas.microsoft.com/office/drawing/2014/main" id="{B06F7D62-F440-CAB5-5365-9FC8120951BF}"/>
              </a:ext>
            </a:extLst>
          </p:cNvPr>
          <p:cNvSpPr>
            <a:spLocks noGrp="1"/>
          </p:cNvSpPr>
          <p:nvPr>
            <p:ph idx="1"/>
          </p:nvPr>
        </p:nvSpPr>
        <p:spPr/>
        <p:txBody>
          <a:bodyPr/>
          <a:lstStyle/>
          <a:p>
            <a:r>
              <a:rPr lang="en-US" dirty="0"/>
              <a:t>Hold potential just below breakdown, then:</a:t>
            </a:r>
          </a:p>
          <a:p>
            <a:pPr lvl="1"/>
            <a:r>
              <a:rPr lang="en-US" dirty="0"/>
              <a:t>Hold emitter at a small negative potential</a:t>
            </a:r>
          </a:p>
          <a:p>
            <a:pPr lvl="1"/>
            <a:r>
              <a:rPr lang="en-US" dirty="0"/>
              <a:t>Hold base at a small positive potential</a:t>
            </a:r>
          </a:p>
          <a:p>
            <a:pPr lvl="1"/>
            <a:endParaRPr lang="en-US" dirty="0"/>
          </a:p>
          <a:p>
            <a:pPr lvl="1"/>
            <a:endParaRPr lang="en-US" dirty="0"/>
          </a:p>
        </p:txBody>
      </p:sp>
    </p:spTree>
    <p:extLst>
      <p:ext uri="{BB962C8B-B14F-4D97-AF65-F5344CB8AC3E}">
        <p14:creationId xmlns:p14="http://schemas.microsoft.com/office/powerpoint/2010/main" val="2753576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hart&#10;&#10;Description automatically generated">
            <a:extLst>
              <a:ext uri="{FF2B5EF4-FFF2-40B4-BE49-F238E27FC236}">
                <a16:creationId xmlns:a16="http://schemas.microsoft.com/office/drawing/2014/main" id="{4A65C43B-33BF-3363-569A-919D12515E4E}"/>
              </a:ext>
            </a:extLst>
          </p:cNvPr>
          <p:cNvPicPr>
            <a:picLocks noChangeAspect="1"/>
          </p:cNvPicPr>
          <p:nvPr/>
        </p:nvPicPr>
        <p:blipFill>
          <a:blip r:embed="rId2"/>
          <a:stretch>
            <a:fillRect/>
          </a:stretch>
        </p:blipFill>
        <p:spPr>
          <a:xfrm>
            <a:off x="318003" y="1262252"/>
            <a:ext cx="5777997" cy="4333496"/>
          </a:xfrm>
          <a:prstGeom prst="rect">
            <a:avLst/>
          </a:prstGeom>
        </p:spPr>
      </p:pic>
      <p:pic>
        <p:nvPicPr>
          <p:cNvPr id="3" name="Picture 2" descr="Diagram, engineering drawing&#10;&#10;Description automatically generated">
            <a:extLst>
              <a:ext uri="{FF2B5EF4-FFF2-40B4-BE49-F238E27FC236}">
                <a16:creationId xmlns:a16="http://schemas.microsoft.com/office/drawing/2014/main" id="{3059B617-290D-C8EC-2BD4-762476291F41}"/>
              </a:ext>
            </a:extLst>
          </p:cNvPr>
          <p:cNvPicPr>
            <a:picLocks noChangeAspect="1"/>
          </p:cNvPicPr>
          <p:nvPr/>
        </p:nvPicPr>
        <p:blipFill>
          <a:blip r:embed="rId3"/>
          <a:stretch>
            <a:fillRect/>
          </a:stretch>
        </p:blipFill>
        <p:spPr>
          <a:xfrm>
            <a:off x="6096000" y="1262252"/>
            <a:ext cx="5777996" cy="4333496"/>
          </a:xfrm>
          <a:prstGeom prst="rect">
            <a:avLst/>
          </a:prstGeom>
        </p:spPr>
      </p:pic>
      <p:sp>
        <p:nvSpPr>
          <p:cNvPr id="6" name="TextBox 5">
            <a:extLst>
              <a:ext uri="{FF2B5EF4-FFF2-40B4-BE49-F238E27FC236}">
                <a16:creationId xmlns:a16="http://schemas.microsoft.com/office/drawing/2014/main" id="{325D9ADC-FEFF-FD6B-679E-9A5152C495E7}"/>
              </a:ext>
            </a:extLst>
          </p:cNvPr>
          <p:cNvSpPr txBox="1"/>
          <p:nvPr/>
        </p:nvSpPr>
        <p:spPr>
          <a:xfrm>
            <a:off x="1988850" y="337389"/>
            <a:ext cx="8214300" cy="707886"/>
          </a:xfrm>
          <a:prstGeom prst="rect">
            <a:avLst/>
          </a:prstGeom>
          <a:noFill/>
        </p:spPr>
        <p:txBody>
          <a:bodyPr wrap="none" rtlCol="0">
            <a:spAutoFit/>
          </a:bodyPr>
          <a:lstStyle/>
          <a:p>
            <a:r>
              <a:rPr lang="en-US" sz="4000" dirty="0"/>
              <a:t>Finite Difference of Laplace’s Equation </a:t>
            </a:r>
          </a:p>
        </p:txBody>
      </p:sp>
      <p:sp>
        <p:nvSpPr>
          <p:cNvPr id="7" name="TextBox 6">
            <a:extLst>
              <a:ext uri="{FF2B5EF4-FFF2-40B4-BE49-F238E27FC236}">
                <a16:creationId xmlns:a16="http://schemas.microsoft.com/office/drawing/2014/main" id="{B1829285-4566-F90B-CD23-D738934493CA}"/>
              </a:ext>
            </a:extLst>
          </p:cNvPr>
          <p:cNvSpPr txBox="1"/>
          <p:nvPr/>
        </p:nvSpPr>
        <p:spPr>
          <a:xfrm>
            <a:off x="836908" y="5630232"/>
            <a:ext cx="6803756" cy="646331"/>
          </a:xfrm>
          <a:prstGeom prst="rect">
            <a:avLst/>
          </a:prstGeom>
          <a:noFill/>
        </p:spPr>
        <p:txBody>
          <a:bodyPr wrap="square" rtlCol="0">
            <a:spAutoFit/>
          </a:bodyPr>
          <a:lstStyle/>
          <a:p>
            <a:r>
              <a:rPr lang="en-US" dirty="0"/>
              <a:t>*Gaussian boundary condition at collector</a:t>
            </a:r>
          </a:p>
          <a:p>
            <a:r>
              <a:rPr lang="en-US" dirty="0"/>
              <a:t>**See Chapter 4 of [3] </a:t>
            </a:r>
          </a:p>
        </p:txBody>
      </p:sp>
    </p:spTree>
    <p:extLst>
      <p:ext uri="{BB962C8B-B14F-4D97-AF65-F5344CB8AC3E}">
        <p14:creationId xmlns:p14="http://schemas.microsoft.com/office/powerpoint/2010/main" val="29476651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2160</TotalTime>
  <Words>488</Words>
  <Application>Microsoft Macintosh PowerPoint</Application>
  <PresentationFormat>Widescreen</PresentationFormat>
  <Paragraphs>46</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Avalanche Transistor Nanosecond Pulse Generator</vt:lpstr>
      <vt:lpstr>Topics</vt:lpstr>
      <vt:lpstr>Avalanche Transistor Theory</vt:lpstr>
      <vt:lpstr>Bipolar Junction Transistor Review </vt:lpstr>
      <vt:lpstr>Transistors In Avalanche Breakdown Mode</vt:lpstr>
      <vt:lpstr>PowerPoint Presentation</vt:lpstr>
      <vt:lpstr>PowerPoint Presentation</vt:lpstr>
      <vt:lpstr>Trigger</vt:lpstr>
      <vt:lpstr>PowerPoint Presentation</vt:lpstr>
      <vt:lpstr>Circuit Design </vt:lpstr>
      <vt:lpstr>PowerPoint Presentation</vt:lpstr>
      <vt:lpstr>PowerPoint Presentation</vt:lpstr>
      <vt:lpstr>PowerPoint Presentation</vt:lpstr>
      <vt:lpstr>Results: No Trigger</vt:lpstr>
      <vt:lpstr>PowerPoint Presentation</vt:lpstr>
      <vt:lpstr>PowerPoint Presentation</vt:lpstr>
      <vt:lpstr>Results: Trigger</vt:lpstr>
      <vt:lpstr>PowerPoint Presentation</vt:lpstr>
      <vt:lpstr>PowerPoint Presentation</vt:lpstr>
      <vt:lpstr>Next Steps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Avalanche Transistor Nanosecond Pulse Generator</dc:title>
  <dc:creator>Liam Keeley (S)</dc:creator>
  <cp:lastModifiedBy>Liam Keeley (S)</cp:lastModifiedBy>
  <cp:revision>2</cp:revision>
  <dcterms:created xsi:type="dcterms:W3CDTF">2023-02-20T05:51:12Z</dcterms:created>
  <dcterms:modified xsi:type="dcterms:W3CDTF">2023-02-21T17:54:24Z</dcterms:modified>
</cp:coreProperties>
</file>

<file path=docProps/thumbnail.jpeg>
</file>